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79" r:id="rId6"/>
    <p:sldId id="261" r:id="rId7"/>
    <p:sldId id="262" r:id="rId8"/>
    <p:sldId id="263" r:id="rId9"/>
    <p:sldId id="264" r:id="rId10"/>
    <p:sldId id="268" r:id="rId11"/>
    <p:sldId id="269" r:id="rId12"/>
    <p:sldId id="270" r:id="rId13"/>
    <p:sldId id="271" r:id="rId14"/>
    <p:sldId id="272" r:id="rId15"/>
    <p:sldId id="276" r:id="rId16"/>
    <p:sldId id="277" r:id="rId17"/>
    <p:sldId id="267" r:id="rId18"/>
    <p:sldId id="274" r:id="rId19"/>
    <p:sldId id="275" r:id="rId20"/>
    <p:sldId id="266" r:id="rId21"/>
    <p:sldId id="278" r:id="rId22"/>
    <p:sldId id="265" r:id="rId23"/>
  </p:sldIdLst>
  <p:sldSz cx="18288000" cy="10287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League Gothic" panose="020B0604020202020204" charset="0"/>
      <p:regular r:id="rId28"/>
    </p:embeddedFont>
    <p:embeddedFont>
      <p:font typeface="Montserrat" panose="00000500000000000000" pitchFamily="2" charset="0"/>
      <p:regular r:id="rId29"/>
      <p:bold r:id="rId30"/>
      <p:italic r:id="rId31"/>
      <p:boldItalic r:id="rId32"/>
    </p:embeddedFont>
    <p:embeddedFont>
      <p:font typeface="Montserrat Classic" panose="020B0604020202020204" charset="0"/>
      <p:regular r:id="rId33"/>
    </p:embeddedFont>
    <p:embeddedFont>
      <p:font typeface="Montserrat Classic Bold" panose="020B0604020202020204" charset="0"/>
      <p:regular r:id="rId34"/>
    </p:embeddedFont>
    <p:embeddedFont>
      <p:font typeface="Montserrat Light" panose="00000400000000000000" pitchFamily="2" charset="0"/>
      <p:regular r:id="rId35"/>
      <p: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3DEE72-6643-C263-22CF-BA17F8469D4B}" v="2" dt="2024-05-02T16:51:23.932"/>
    <p1510:client id="{3C07734B-B1CF-EBD9-5EBB-3E894A8549FC}" v="80" dt="2024-05-03T18:20:29.682"/>
    <p1510:client id="{4FB0DCED-B415-7E9F-3123-761ACFE07F15}" v="9" dt="2024-05-03T01:21:15.849"/>
    <p1510:client id="{756108AF-83ED-364E-AACB-BBD643F368BD}" v="65" dt="2024-05-02T17:49:15.3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8349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1C2120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419100" y="7953603"/>
            <a:ext cx="17449800" cy="1919568"/>
          </a:xfrm>
          <a:prstGeom prst="rect">
            <a:avLst/>
          </a:prstGeom>
          <a:solidFill>
            <a:srgbClr val="1C2120"/>
          </a:solidFill>
        </p:spPr>
      </p:sp>
      <p:sp>
        <p:nvSpPr>
          <p:cNvPr id="5" name="TextBox 5"/>
          <p:cNvSpPr txBox="1"/>
          <p:nvPr/>
        </p:nvSpPr>
        <p:spPr>
          <a:xfrm>
            <a:off x="2609870" y="1752880"/>
            <a:ext cx="13068261" cy="474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6"/>
              </a:lnSpc>
            </a:pPr>
            <a:r>
              <a:rPr lang="en-US" sz="3200" spc="256">
                <a:solidFill>
                  <a:srgbClr val="1C2120"/>
                </a:solidFill>
                <a:latin typeface="Montserrat Light"/>
              </a:rPr>
              <a:t>A PRESENTATION 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891068" y="3906923"/>
            <a:ext cx="15005758" cy="3386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16"/>
              </a:lnSpc>
            </a:pPr>
            <a:r>
              <a:rPr lang="en-US" sz="14400">
                <a:solidFill>
                  <a:srgbClr val="1C2120"/>
                </a:solidFill>
                <a:latin typeface="League Gothic"/>
              </a:rPr>
              <a:t>CAR RENTAL</a:t>
            </a:r>
          </a:p>
          <a:p>
            <a:pPr algn="ctr">
              <a:lnSpc>
                <a:spcPts val="12816"/>
              </a:lnSpc>
            </a:pPr>
            <a:r>
              <a:rPr lang="en-US" sz="14400">
                <a:solidFill>
                  <a:srgbClr val="1C2120"/>
                </a:solidFill>
                <a:latin typeface="League Gothic"/>
              </a:rPr>
              <a:t>SYSTEM</a:t>
            </a:r>
          </a:p>
        </p:txBody>
      </p:sp>
      <p:sp>
        <p:nvSpPr>
          <p:cNvPr id="7" name="AutoShape 7"/>
          <p:cNvSpPr/>
          <p:nvPr/>
        </p:nvSpPr>
        <p:spPr>
          <a:xfrm>
            <a:off x="1028700" y="2736704"/>
            <a:ext cx="16230600" cy="90768"/>
          </a:xfrm>
          <a:prstGeom prst="rect">
            <a:avLst/>
          </a:prstGeom>
          <a:solidFill>
            <a:srgbClr val="1C2120"/>
          </a:solidFill>
        </p:spPr>
      </p:sp>
      <p:sp>
        <p:nvSpPr>
          <p:cNvPr id="8" name="Freeform 8"/>
          <p:cNvSpPr/>
          <p:nvPr/>
        </p:nvSpPr>
        <p:spPr>
          <a:xfrm>
            <a:off x="10668513" y="1448194"/>
            <a:ext cx="7884687" cy="7884687"/>
          </a:xfrm>
          <a:custGeom>
            <a:avLst/>
            <a:gdLst/>
            <a:ahLst/>
            <a:cxnLst/>
            <a:rect l="l" t="t" r="r" b="b"/>
            <a:pathLst>
              <a:path w="7884687" h="7884687">
                <a:moveTo>
                  <a:pt x="0" y="0"/>
                </a:moveTo>
                <a:lnTo>
                  <a:pt x="7884687" y="0"/>
                </a:lnTo>
                <a:lnTo>
                  <a:pt x="7884687" y="7884687"/>
                </a:lnTo>
                <a:lnTo>
                  <a:pt x="0" y="7884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609870" y="8403101"/>
            <a:ext cx="13068261" cy="915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4"/>
              </a:lnSpc>
            </a:pPr>
            <a:r>
              <a:rPr lang="en-US" sz="2800" spc="148">
                <a:solidFill>
                  <a:srgbClr val="F2EFEB"/>
                </a:solidFill>
                <a:latin typeface="Montserrat Light"/>
              </a:rPr>
              <a:t>Prepared by: Subash Gurung, Rikita Gharti, Namrata Bastola, R.A.Mon Tiwari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291539"/>
            <a:ext cx="16230600" cy="995474"/>
            <a:chOff x="0" y="0"/>
            <a:chExt cx="21640800" cy="1327299"/>
          </a:xfrm>
        </p:grpSpPr>
        <p:sp>
          <p:nvSpPr>
            <p:cNvPr id="5" name="TextBox 5"/>
            <p:cNvSpPr txBox="1"/>
            <p:nvPr/>
          </p:nvSpPr>
          <p:spPr>
            <a:xfrm>
              <a:off x="9761123" y="654411"/>
              <a:ext cx="1187967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21640800" cy="121024"/>
            </a:xfrm>
            <a:prstGeom prst="rect">
              <a:avLst/>
            </a:prstGeom>
            <a:solidFill>
              <a:srgbClr val="F2EFEB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885825" y="586110"/>
            <a:ext cx="11081458" cy="52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FLOWCHART II: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E26CA5-948C-4AE8-A7C7-E0E332C07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526923"/>
            <a:ext cx="11358451" cy="7210119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C6FA2DFE-6A34-48EB-9EDE-871AE352ACF2}"/>
              </a:ext>
            </a:extLst>
          </p:cNvPr>
          <p:cNvSpPr/>
          <p:nvPr/>
        </p:nvSpPr>
        <p:spPr>
          <a:xfrm>
            <a:off x="15758897" y="7378655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689408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291539"/>
            <a:ext cx="16230600" cy="995474"/>
            <a:chOff x="0" y="0"/>
            <a:chExt cx="21640800" cy="1327299"/>
          </a:xfrm>
        </p:grpSpPr>
        <p:sp>
          <p:nvSpPr>
            <p:cNvPr id="5" name="TextBox 5"/>
            <p:cNvSpPr txBox="1"/>
            <p:nvPr/>
          </p:nvSpPr>
          <p:spPr>
            <a:xfrm>
              <a:off x="9761123" y="654411"/>
              <a:ext cx="1187967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21640800" cy="121024"/>
            </a:xfrm>
            <a:prstGeom prst="rect">
              <a:avLst/>
            </a:prstGeom>
            <a:solidFill>
              <a:srgbClr val="F2EFEB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885825" y="586110"/>
            <a:ext cx="11081458" cy="52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FLOWCHART III: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CB2F9E-022C-457E-AB00-E4F2FF187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342470"/>
            <a:ext cx="12192000" cy="7549029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27FE85EF-20C4-4ED0-BCFD-D26BBA99FF09}"/>
              </a:ext>
            </a:extLst>
          </p:cNvPr>
          <p:cNvSpPr/>
          <p:nvPr/>
        </p:nvSpPr>
        <p:spPr>
          <a:xfrm>
            <a:off x="15758897" y="7378655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637767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291539"/>
            <a:ext cx="16230600" cy="995474"/>
            <a:chOff x="0" y="0"/>
            <a:chExt cx="21640800" cy="1327299"/>
          </a:xfrm>
        </p:grpSpPr>
        <p:sp>
          <p:nvSpPr>
            <p:cNvPr id="5" name="TextBox 5"/>
            <p:cNvSpPr txBox="1"/>
            <p:nvPr/>
          </p:nvSpPr>
          <p:spPr>
            <a:xfrm>
              <a:off x="9761123" y="654411"/>
              <a:ext cx="1187967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21640800" cy="121024"/>
            </a:xfrm>
            <a:prstGeom prst="rect">
              <a:avLst/>
            </a:prstGeom>
            <a:solidFill>
              <a:srgbClr val="F2EFEB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885825" y="586110"/>
            <a:ext cx="11081458" cy="52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DFD 0: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63679A-1BA9-4B68-B179-8E23B96EE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705349"/>
            <a:ext cx="12819107" cy="6333751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A41B89BC-D5A3-4757-9EAA-16C9ED6E322C}"/>
              </a:ext>
            </a:extLst>
          </p:cNvPr>
          <p:cNvSpPr/>
          <p:nvPr/>
        </p:nvSpPr>
        <p:spPr>
          <a:xfrm>
            <a:off x="15758897" y="7378655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83377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291539"/>
            <a:ext cx="16230600" cy="995474"/>
            <a:chOff x="0" y="0"/>
            <a:chExt cx="21640800" cy="1327299"/>
          </a:xfrm>
        </p:grpSpPr>
        <p:sp>
          <p:nvSpPr>
            <p:cNvPr id="5" name="TextBox 5"/>
            <p:cNvSpPr txBox="1"/>
            <p:nvPr/>
          </p:nvSpPr>
          <p:spPr>
            <a:xfrm>
              <a:off x="9761123" y="654411"/>
              <a:ext cx="1187967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21640800" cy="121024"/>
            </a:xfrm>
            <a:prstGeom prst="rect">
              <a:avLst/>
            </a:prstGeom>
            <a:solidFill>
              <a:srgbClr val="F2EFEB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885825" y="586110"/>
            <a:ext cx="11081458" cy="52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DFD 1: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047D3A-601D-4A45-931D-547AC45F5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430" y="863651"/>
            <a:ext cx="10531570" cy="8253093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2F6B339E-4646-4897-BBAD-437248E1006B}"/>
              </a:ext>
            </a:extLst>
          </p:cNvPr>
          <p:cNvSpPr/>
          <p:nvPr/>
        </p:nvSpPr>
        <p:spPr>
          <a:xfrm>
            <a:off x="15758897" y="7378655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836681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291539"/>
            <a:ext cx="16230600" cy="995474"/>
            <a:chOff x="0" y="0"/>
            <a:chExt cx="21640800" cy="1327299"/>
          </a:xfrm>
        </p:grpSpPr>
        <p:sp>
          <p:nvSpPr>
            <p:cNvPr id="5" name="TextBox 5"/>
            <p:cNvSpPr txBox="1"/>
            <p:nvPr/>
          </p:nvSpPr>
          <p:spPr>
            <a:xfrm>
              <a:off x="9761123" y="654411"/>
              <a:ext cx="1187967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21640800" cy="121024"/>
            </a:xfrm>
            <a:prstGeom prst="rect">
              <a:avLst/>
            </a:prstGeom>
            <a:solidFill>
              <a:srgbClr val="F2EFEB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885825" y="586110"/>
            <a:ext cx="11081458" cy="52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DFD 2: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D7D5DB-8421-43CF-A726-79B6B54C8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1638299"/>
            <a:ext cx="13397989" cy="7253199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9DE7B3CF-9BAC-426B-A970-F701A3524968}"/>
              </a:ext>
            </a:extLst>
          </p:cNvPr>
          <p:cNvSpPr/>
          <p:nvPr/>
        </p:nvSpPr>
        <p:spPr>
          <a:xfrm>
            <a:off x="15758897" y="7435628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43282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291539"/>
            <a:ext cx="16230600" cy="995474"/>
            <a:chOff x="0" y="0"/>
            <a:chExt cx="21640800" cy="1327299"/>
          </a:xfrm>
        </p:grpSpPr>
        <p:sp>
          <p:nvSpPr>
            <p:cNvPr id="5" name="TextBox 5"/>
            <p:cNvSpPr txBox="1"/>
            <p:nvPr/>
          </p:nvSpPr>
          <p:spPr>
            <a:xfrm>
              <a:off x="9761123" y="654411"/>
              <a:ext cx="1187967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21640800" cy="121024"/>
            </a:xfrm>
            <a:prstGeom prst="rect">
              <a:avLst/>
            </a:prstGeom>
            <a:solidFill>
              <a:srgbClr val="F2EFEB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885825" y="586110"/>
            <a:ext cx="11081458" cy="52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Er- Diagram: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B36BDD-F5C3-4CCB-BF86-2E2601929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04" y="1130801"/>
            <a:ext cx="13535025" cy="7991475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04E9036C-29B8-498E-ADC6-88E523DE2391}"/>
              </a:ext>
            </a:extLst>
          </p:cNvPr>
          <p:cNvSpPr/>
          <p:nvPr/>
        </p:nvSpPr>
        <p:spPr>
          <a:xfrm>
            <a:off x="15758897" y="7378655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988980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291539"/>
            <a:ext cx="16230600" cy="995474"/>
            <a:chOff x="0" y="0"/>
            <a:chExt cx="21640800" cy="1327299"/>
          </a:xfrm>
        </p:grpSpPr>
        <p:sp>
          <p:nvSpPr>
            <p:cNvPr id="5" name="TextBox 5"/>
            <p:cNvSpPr txBox="1"/>
            <p:nvPr/>
          </p:nvSpPr>
          <p:spPr>
            <a:xfrm>
              <a:off x="9761123" y="654411"/>
              <a:ext cx="1187967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21640800" cy="121024"/>
            </a:xfrm>
            <a:prstGeom prst="rect">
              <a:avLst/>
            </a:prstGeom>
            <a:solidFill>
              <a:srgbClr val="F2EFEB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5758897" y="7378655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85825" y="586110"/>
            <a:ext cx="11081458" cy="52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Use Case Diagram: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911AC0-D498-4B94-8707-9D27935D1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354" y="1212835"/>
            <a:ext cx="7572375" cy="797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74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291539"/>
            <a:ext cx="16230600" cy="995474"/>
            <a:chOff x="0" y="0"/>
            <a:chExt cx="21640800" cy="1327299"/>
          </a:xfrm>
        </p:grpSpPr>
        <p:sp>
          <p:nvSpPr>
            <p:cNvPr id="5" name="TextBox 5"/>
            <p:cNvSpPr txBox="1"/>
            <p:nvPr/>
          </p:nvSpPr>
          <p:spPr>
            <a:xfrm>
              <a:off x="9761123" y="654411"/>
              <a:ext cx="1187967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21640800" cy="121024"/>
            </a:xfrm>
            <a:prstGeom prst="rect">
              <a:avLst/>
            </a:prstGeom>
            <a:solidFill>
              <a:srgbClr val="F2EFEB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885825" y="586110"/>
            <a:ext cx="11081458" cy="52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GANTT CHART: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C6B6B1-EAEF-4078-B68D-0C58FA8CF7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399" y="1615293"/>
            <a:ext cx="13226829" cy="741440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Freeform 7">
            <a:extLst>
              <a:ext uri="{FF2B5EF4-FFF2-40B4-BE49-F238E27FC236}">
                <a16:creationId xmlns:a16="http://schemas.microsoft.com/office/drawing/2014/main" id="{CDA8BBD5-2270-4F67-9884-6414D494E44A}"/>
              </a:ext>
            </a:extLst>
          </p:cNvPr>
          <p:cNvSpPr/>
          <p:nvPr/>
        </p:nvSpPr>
        <p:spPr>
          <a:xfrm>
            <a:off x="15758897" y="7378655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063687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291539"/>
            <a:ext cx="16230600" cy="995474"/>
            <a:chOff x="0" y="0"/>
            <a:chExt cx="21640800" cy="1327299"/>
          </a:xfrm>
        </p:grpSpPr>
        <p:sp>
          <p:nvSpPr>
            <p:cNvPr id="5" name="TextBox 5"/>
            <p:cNvSpPr txBox="1"/>
            <p:nvPr/>
          </p:nvSpPr>
          <p:spPr>
            <a:xfrm>
              <a:off x="9761123" y="654411"/>
              <a:ext cx="1187967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21640800" cy="121024"/>
            </a:xfrm>
            <a:prstGeom prst="rect">
              <a:avLst/>
            </a:prstGeom>
            <a:solidFill>
              <a:srgbClr val="F2EFEB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885825" y="586110"/>
            <a:ext cx="11081458" cy="52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Database Schema: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CD4F4E-F44A-4967-B5F9-5F9F7799B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9" y="1558096"/>
            <a:ext cx="13487401" cy="7489426"/>
          </a:xfrm>
          <a:prstGeom prst="rect">
            <a:avLst/>
          </a:prstGeom>
        </p:spPr>
      </p:pic>
      <p:sp>
        <p:nvSpPr>
          <p:cNvPr id="13" name="Freeform 7">
            <a:extLst>
              <a:ext uri="{FF2B5EF4-FFF2-40B4-BE49-F238E27FC236}">
                <a16:creationId xmlns:a16="http://schemas.microsoft.com/office/drawing/2014/main" id="{1FF1EE8D-0774-4EF4-B2ED-AFE30925484D}"/>
              </a:ext>
            </a:extLst>
          </p:cNvPr>
          <p:cNvSpPr/>
          <p:nvPr/>
        </p:nvSpPr>
        <p:spPr>
          <a:xfrm>
            <a:off x="15758897" y="7378655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141293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sp>
        <p:nvSpPr>
          <p:cNvPr id="10" name="Freeform 2">
            <a:extLst>
              <a:ext uri="{FF2B5EF4-FFF2-40B4-BE49-F238E27FC236}">
                <a16:creationId xmlns:a16="http://schemas.microsoft.com/office/drawing/2014/main" id="{32134D91-D142-4473-A7A6-75188BC3D948}"/>
              </a:ext>
            </a:extLst>
          </p:cNvPr>
          <p:cNvSpPr/>
          <p:nvPr/>
        </p:nvSpPr>
        <p:spPr>
          <a:xfrm>
            <a:off x="5486400" y="3848100"/>
            <a:ext cx="7104268" cy="7104268"/>
          </a:xfrm>
          <a:custGeom>
            <a:avLst/>
            <a:gdLst/>
            <a:ahLst/>
            <a:cxnLst/>
            <a:rect l="l" t="t" r="r" b="b"/>
            <a:pathLst>
              <a:path w="7104268" h="7104268">
                <a:moveTo>
                  <a:pt x="0" y="0"/>
                </a:moveTo>
                <a:lnTo>
                  <a:pt x="7104268" y="0"/>
                </a:lnTo>
                <a:lnTo>
                  <a:pt x="7104268" y="7104268"/>
                </a:lnTo>
                <a:lnTo>
                  <a:pt x="0" y="71042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4DC8FF19-2648-46CB-844C-330A0EB8A894}"/>
              </a:ext>
            </a:extLst>
          </p:cNvPr>
          <p:cNvSpPr txBox="1"/>
          <p:nvPr/>
        </p:nvSpPr>
        <p:spPr>
          <a:xfrm>
            <a:off x="7514534" y="2896268"/>
            <a:ext cx="3048000" cy="1903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836"/>
              </a:lnSpc>
            </a:pPr>
            <a:r>
              <a:rPr lang="en-US" sz="14130" spc="423" dirty="0">
                <a:solidFill>
                  <a:srgbClr val="F2EFEB"/>
                </a:solidFill>
                <a:latin typeface="League Gothic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4623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8349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1C212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64348" y="350196"/>
            <a:ext cx="7665303" cy="9586608"/>
            <a:chOff x="0" y="0"/>
            <a:chExt cx="5382430" cy="673153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82430" cy="6731534"/>
            </a:xfrm>
            <a:custGeom>
              <a:avLst/>
              <a:gdLst/>
              <a:ahLst/>
              <a:cxnLst/>
              <a:rect l="l" t="t" r="r" b="b"/>
              <a:pathLst>
                <a:path w="5382430" h="6731534">
                  <a:moveTo>
                    <a:pt x="0" y="0"/>
                  </a:moveTo>
                  <a:lnTo>
                    <a:pt x="0" y="6731534"/>
                  </a:lnTo>
                  <a:lnTo>
                    <a:pt x="5382430" y="6731534"/>
                  </a:lnTo>
                  <a:lnTo>
                    <a:pt x="5382430" y="0"/>
                  </a:lnTo>
                  <a:lnTo>
                    <a:pt x="0" y="0"/>
                  </a:lnTo>
                  <a:close/>
                  <a:moveTo>
                    <a:pt x="5321470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5321470" y="59690"/>
                  </a:lnTo>
                  <a:lnTo>
                    <a:pt x="5321470" y="6670573"/>
                  </a:lnTo>
                  <a:close/>
                </a:path>
              </a:pathLst>
            </a:custGeom>
            <a:solidFill>
              <a:srgbClr val="1C212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12825" y="3642254"/>
            <a:ext cx="7124701" cy="1922992"/>
            <a:chOff x="0" y="0"/>
            <a:chExt cx="9499601" cy="2563989"/>
          </a:xfrm>
        </p:grpSpPr>
        <p:sp>
          <p:nvSpPr>
            <p:cNvPr id="7" name="TextBox 7"/>
            <p:cNvSpPr txBox="1"/>
            <p:nvPr/>
          </p:nvSpPr>
          <p:spPr>
            <a:xfrm>
              <a:off x="0" y="142875"/>
              <a:ext cx="9085673" cy="1962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920"/>
                </a:lnSpc>
              </a:pPr>
              <a:r>
                <a:rPr lang="en-US" sz="10400" spc="311">
                  <a:solidFill>
                    <a:srgbClr val="1C2120"/>
                  </a:solidFill>
                  <a:latin typeface="League Gothic"/>
                </a:rPr>
                <a:t>INTRODUCTION​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2436989"/>
              <a:ext cx="9499601" cy="127001"/>
            </a:xfrm>
            <a:prstGeom prst="rect">
              <a:avLst/>
            </a:prstGeom>
            <a:solidFill>
              <a:srgbClr val="1C2120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0507096" y="851072"/>
            <a:ext cx="7179806" cy="8740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spc="142" dirty="0">
                <a:solidFill>
                  <a:srgbClr val="1C2120"/>
                </a:solidFill>
                <a:latin typeface="Montserrat Classic" panose="020B0604020202020204" charset="0"/>
              </a:rPr>
              <a:t>Fleet-Ease, the ultimate solution for car rental management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spc="142" dirty="0">
                <a:solidFill>
                  <a:srgbClr val="1C2120"/>
                </a:solidFill>
                <a:latin typeface="Montserrat Classic" panose="020B0604020202020204" charset="0"/>
              </a:rPr>
              <a:t>Fleet-Ease combines efficiency and convenience, ensuring reliable operations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spc="142" dirty="0">
                <a:solidFill>
                  <a:srgbClr val="1C2120"/>
                </a:solidFill>
                <a:latin typeface="Montserrat Classic" panose="020B0604020202020204" charset="0"/>
              </a:rPr>
              <a:t>Meets the diverse needs of Rental agencies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spc="142" dirty="0">
                <a:solidFill>
                  <a:srgbClr val="1C2120"/>
                </a:solidFill>
                <a:latin typeface="Montserrat Classic" panose="020B0604020202020204" charset="0"/>
              </a:rPr>
              <a:t>Utilizing performance optimization strategies for seamless operation, Fleet-Ease ensures a smooth and efficient rental process</a:t>
            </a:r>
          </a:p>
          <a:p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spc="142" dirty="0">
              <a:solidFill>
                <a:srgbClr val="1C2120"/>
              </a:solidFill>
              <a:latin typeface="Montserrat Light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05B800A2-FF00-40C0-BDAC-DA4054D0A230}"/>
              </a:ext>
            </a:extLst>
          </p:cNvPr>
          <p:cNvSpPr/>
          <p:nvPr/>
        </p:nvSpPr>
        <p:spPr>
          <a:xfrm>
            <a:off x="434549" y="7893339"/>
            <a:ext cx="2043465" cy="2043465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4"/>
                </a:lnTo>
                <a:lnTo>
                  <a:pt x="0" y="3397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8370789"/>
            <a:ext cx="16230600" cy="995474"/>
            <a:chOff x="0" y="0"/>
            <a:chExt cx="21640800" cy="1327299"/>
          </a:xfrm>
        </p:grpSpPr>
        <p:sp>
          <p:nvSpPr>
            <p:cNvPr id="5" name="TextBox 5"/>
            <p:cNvSpPr txBox="1"/>
            <p:nvPr/>
          </p:nvSpPr>
          <p:spPr>
            <a:xfrm>
              <a:off x="9761123" y="654411"/>
              <a:ext cx="1187967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21640800" cy="121024"/>
            </a:xfrm>
            <a:prstGeom prst="rect">
              <a:avLst/>
            </a:prstGeom>
            <a:solidFill>
              <a:srgbClr val="F2EFEB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28700" y="2640846"/>
            <a:ext cx="12530103" cy="377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2027" lvl="1" indent="-401014">
              <a:lnSpc>
                <a:spcPts val="4977"/>
              </a:lnSpc>
              <a:buFont typeface="Arial"/>
              <a:buChar char="•"/>
            </a:pPr>
            <a:r>
              <a:rPr lang="en-US" sz="3714" spc="74" dirty="0">
                <a:solidFill>
                  <a:srgbClr val="F2EFEB"/>
                </a:solidFill>
                <a:latin typeface="Montserrat Classic" panose="020B0604020202020204" charset="0"/>
              </a:rPr>
              <a:t>What are the functions achieved by our project?</a:t>
            </a:r>
          </a:p>
          <a:p>
            <a:pPr marL="802027" lvl="1" indent="-401014">
              <a:lnSpc>
                <a:spcPts val="4977"/>
              </a:lnSpc>
              <a:buFont typeface="Arial"/>
              <a:buChar char="•"/>
            </a:pPr>
            <a:r>
              <a:rPr lang="en-US" sz="3714" spc="74" dirty="0">
                <a:solidFill>
                  <a:srgbClr val="F2EFEB"/>
                </a:solidFill>
                <a:latin typeface="Montserrat Classic" panose="020B0604020202020204" charset="0"/>
              </a:rPr>
              <a:t>What Problems have been solved by our project?</a:t>
            </a:r>
          </a:p>
          <a:p>
            <a:pPr marL="802027" lvl="1" indent="-401014">
              <a:lnSpc>
                <a:spcPts val="4977"/>
              </a:lnSpc>
              <a:buFont typeface="Arial"/>
              <a:buChar char="•"/>
            </a:pPr>
            <a:r>
              <a:rPr lang="en-US" sz="3714" spc="74" dirty="0">
                <a:solidFill>
                  <a:srgbClr val="F2EFEB"/>
                </a:solidFill>
                <a:latin typeface="Montserrat Classic" panose="020B0604020202020204" charset="0"/>
              </a:rPr>
              <a:t>What requirements have been met?</a:t>
            </a:r>
          </a:p>
          <a:p>
            <a:pPr marL="802027" lvl="1" indent="-401014">
              <a:lnSpc>
                <a:spcPts val="4977"/>
              </a:lnSpc>
              <a:buFont typeface="Arial"/>
              <a:buChar char="•"/>
            </a:pPr>
            <a:r>
              <a:rPr lang="en-US" sz="3714" spc="74" dirty="0">
                <a:solidFill>
                  <a:srgbClr val="F2EFEB"/>
                </a:solidFill>
                <a:latin typeface="Montserrat Classic" panose="020B0604020202020204" charset="0"/>
              </a:rPr>
              <a:t>What makes our Project different from others?</a:t>
            </a:r>
          </a:p>
          <a:p>
            <a:pPr>
              <a:lnSpc>
                <a:spcPts val="4977"/>
              </a:lnSpc>
            </a:pPr>
            <a:endParaRPr lang="en-US" sz="3714" spc="74" dirty="0">
              <a:solidFill>
                <a:srgbClr val="F2EFEB"/>
              </a:solidFill>
              <a:latin typeface="Montserrat Classic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1443360"/>
            <a:ext cx="11081458" cy="52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PROJECT’S RESULTS​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9B65C4E8-91E6-4DA4-B39C-A762F4C88B32}"/>
              </a:ext>
            </a:extLst>
          </p:cNvPr>
          <p:cNvSpPr/>
          <p:nvPr/>
        </p:nvSpPr>
        <p:spPr>
          <a:xfrm>
            <a:off x="15758897" y="6356417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84650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8370789"/>
            <a:ext cx="16230600" cy="995474"/>
            <a:chOff x="0" y="0"/>
            <a:chExt cx="21640800" cy="1327299"/>
          </a:xfrm>
        </p:grpSpPr>
        <p:sp>
          <p:nvSpPr>
            <p:cNvPr id="5" name="TextBox 5"/>
            <p:cNvSpPr txBox="1"/>
            <p:nvPr/>
          </p:nvSpPr>
          <p:spPr>
            <a:xfrm>
              <a:off x="9761123" y="654411"/>
              <a:ext cx="1187967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21640800" cy="121024"/>
            </a:xfrm>
            <a:prstGeom prst="rect">
              <a:avLst/>
            </a:prstGeom>
            <a:solidFill>
              <a:srgbClr val="F2EFEB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28700" y="2640846"/>
            <a:ext cx="12530103" cy="3138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2027" lvl="1" indent="-401014">
              <a:lnSpc>
                <a:spcPts val="4977"/>
              </a:lnSpc>
              <a:buFont typeface="Arial"/>
              <a:buChar char="•"/>
            </a:pPr>
            <a:r>
              <a:rPr lang="en-US" sz="3714" spc="74" dirty="0">
                <a:solidFill>
                  <a:srgbClr val="F2EFEB"/>
                </a:solidFill>
                <a:latin typeface="Montserrat Classic"/>
              </a:rPr>
              <a:t>Enhanced UI/UX</a:t>
            </a:r>
          </a:p>
          <a:p>
            <a:pPr marL="802027" lvl="1" indent="-401014">
              <a:lnSpc>
                <a:spcPts val="4977"/>
              </a:lnSpc>
              <a:buFont typeface="Arial"/>
              <a:buChar char="•"/>
            </a:pPr>
            <a:r>
              <a:rPr lang="en-US" sz="3714" spc="74" dirty="0">
                <a:solidFill>
                  <a:srgbClr val="F2EFEB"/>
                </a:solidFill>
                <a:latin typeface="Montserrat Classic"/>
              </a:rPr>
              <a:t>Data Backup and Security</a:t>
            </a:r>
          </a:p>
          <a:p>
            <a:pPr marL="802027" lvl="1" indent="-401014">
              <a:lnSpc>
                <a:spcPts val="4977"/>
              </a:lnSpc>
              <a:buFont typeface="Arial"/>
              <a:buChar char="•"/>
            </a:pPr>
            <a:r>
              <a:rPr lang="en-US" sz="3714" spc="74" dirty="0">
                <a:solidFill>
                  <a:srgbClr val="F2EFEB"/>
                </a:solidFill>
                <a:latin typeface="Montserrat Classic"/>
              </a:rPr>
              <a:t>Driver Verification and License Management</a:t>
            </a:r>
          </a:p>
          <a:p>
            <a:pPr marL="802027" lvl="1" indent="-401014">
              <a:lnSpc>
                <a:spcPts val="4977"/>
              </a:lnSpc>
              <a:buFont typeface="Arial"/>
              <a:buChar char="•"/>
            </a:pPr>
            <a:r>
              <a:rPr lang="en-US" sz="3714" spc="74" dirty="0">
                <a:solidFill>
                  <a:srgbClr val="F2EFEB"/>
                </a:solidFill>
                <a:latin typeface="Montserrat Classic"/>
              </a:rPr>
              <a:t>Advanced Car management features</a:t>
            </a:r>
          </a:p>
          <a:p>
            <a:pPr>
              <a:lnSpc>
                <a:spcPts val="4977"/>
              </a:lnSpc>
            </a:pPr>
            <a:endParaRPr lang="en-US" sz="3714" spc="74" dirty="0">
              <a:solidFill>
                <a:srgbClr val="F2EFEB"/>
              </a:solidFill>
              <a:latin typeface="Montserrat Classic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1443360"/>
            <a:ext cx="11081458" cy="488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FUTURE ENHANCEMENTS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CEFD99F2-92B6-4755-96B2-424964FCB6F5}"/>
              </a:ext>
            </a:extLst>
          </p:cNvPr>
          <p:cNvSpPr/>
          <p:nvPr/>
        </p:nvSpPr>
        <p:spPr>
          <a:xfrm>
            <a:off x="15758897" y="6346026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20307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21991" y="4294274"/>
            <a:ext cx="7104268" cy="7104268"/>
          </a:xfrm>
          <a:custGeom>
            <a:avLst/>
            <a:gdLst/>
            <a:ahLst/>
            <a:cxnLst/>
            <a:rect l="l" t="t" r="r" b="b"/>
            <a:pathLst>
              <a:path w="7104268" h="7104268">
                <a:moveTo>
                  <a:pt x="0" y="0"/>
                </a:moveTo>
                <a:lnTo>
                  <a:pt x="7104268" y="0"/>
                </a:lnTo>
                <a:lnTo>
                  <a:pt x="7104268" y="7104268"/>
                </a:lnTo>
                <a:lnTo>
                  <a:pt x="0" y="71042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174273" y="3326208"/>
            <a:ext cx="5939454" cy="1945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836"/>
              </a:lnSpc>
            </a:pPr>
            <a:r>
              <a:rPr lang="en-US" sz="14130" spc="423">
                <a:solidFill>
                  <a:srgbClr val="F2EFEB"/>
                </a:solidFill>
                <a:latin typeface="League Gothic"/>
              </a:rPr>
              <a:t>THANKYOU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862914" y="5041064"/>
            <a:ext cx="6562172" cy="518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2"/>
              </a:lnSpc>
              <a:spcBef>
                <a:spcPct val="0"/>
              </a:spcBef>
            </a:pPr>
            <a:r>
              <a:rPr lang="en-US" sz="3792" spc="113">
                <a:solidFill>
                  <a:srgbClr val="F2EFEB"/>
                </a:solidFill>
                <a:latin typeface="Montserrat"/>
              </a:rPr>
              <a:t>WE’RE OPEN FOR Q&amp;A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4549" y="350196"/>
            <a:ext cx="8351103" cy="9586608"/>
            <a:chOff x="0" y="0"/>
            <a:chExt cx="5863986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63986" cy="6731534"/>
            </a:xfrm>
            <a:custGeom>
              <a:avLst/>
              <a:gdLst/>
              <a:ahLst/>
              <a:cxnLst/>
              <a:rect l="l" t="t" r="r" b="b"/>
              <a:pathLst>
                <a:path w="5863986" h="6731534">
                  <a:moveTo>
                    <a:pt x="0" y="0"/>
                  </a:moveTo>
                  <a:lnTo>
                    <a:pt x="0" y="6731534"/>
                  </a:lnTo>
                  <a:lnTo>
                    <a:pt x="5863986" y="6731534"/>
                  </a:lnTo>
                  <a:lnTo>
                    <a:pt x="5863986" y="0"/>
                  </a:lnTo>
                  <a:lnTo>
                    <a:pt x="0" y="0"/>
                  </a:lnTo>
                  <a:close/>
                  <a:moveTo>
                    <a:pt x="5803026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5803026" y="59690"/>
                  </a:lnTo>
                  <a:lnTo>
                    <a:pt x="5803026" y="6670573"/>
                  </a:lnTo>
                  <a:close/>
                </a:path>
              </a:pathLst>
            </a:custGeom>
            <a:solidFill>
              <a:srgbClr val="1C2120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821662" y="2327543"/>
            <a:ext cx="7124701" cy="95251"/>
          </a:xfrm>
          <a:prstGeom prst="rect">
            <a:avLst/>
          </a:prstGeom>
          <a:solidFill>
            <a:srgbClr val="1C2120"/>
          </a:solidFill>
        </p:spPr>
      </p:sp>
      <p:sp>
        <p:nvSpPr>
          <p:cNvPr id="5" name="Freeform 5"/>
          <p:cNvSpPr/>
          <p:nvPr/>
        </p:nvSpPr>
        <p:spPr>
          <a:xfrm>
            <a:off x="9265461" y="-168636"/>
            <a:ext cx="9251139" cy="10668000"/>
          </a:xfrm>
          <a:custGeom>
            <a:avLst/>
            <a:gdLst/>
            <a:ahLst/>
            <a:cxnLst/>
            <a:rect l="l" t="t" r="r" b="b"/>
            <a:pathLst>
              <a:path w="9251139" h="10668000">
                <a:moveTo>
                  <a:pt x="0" y="0"/>
                </a:moveTo>
                <a:lnTo>
                  <a:pt x="9251139" y="0"/>
                </a:lnTo>
                <a:lnTo>
                  <a:pt x="9251139" y="10667999"/>
                </a:lnTo>
                <a:lnTo>
                  <a:pt x="0" y="106679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540" r="-3654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45766" y="642677"/>
            <a:ext cx="6814255" cy="143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20"/>
              </a:lnSpc>
            </a:pPr>
            <a:r>
              <a:rPr lang="en-US" sz="10400" spc="311">
                <a:solidFill>
                  <a:srgbClr val="1C2120"/>
                </a:solidFill>
                <a:latin typeface="League Gothic"/>
              </a:rPr>
              <a:t>PROBLEMS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6521" y="2603769"/>
            <a:ext cx="7567158" cy="4937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6669" lvl="1" indent="-343335">
              <a:lnSpc>
                <a:spcPct val="150000"/>
              </a:lnSpc>
              <a:buFont typeface="Arial"/>
              <a:buChar char="•"/>
            </a:pPr>
            <a:r>
              <a:rPr lang="en-US" sz="3180" spc="127" dirty="0">
                <a:solidFill>
                  <a:srgbClr val="1C2120"/>
                </a:solidFill>
                <a:latin typeface="Montserrat Classic" panose="020B0604020202020204" charset="0"/>
              </a:rPr>
              <a:t>Inefficient Manual Processes​</a:t>
            </a:r>
          </a:p>
          <a:p>
            <a:pPr marL="686669" lvl="1" indent="-343335">
              <a:lnSpc>
                <a:spcPct val="150000"/>
              </a:lnSpc>
              <a:buFont typeface="Arial"/>
              <a:buChar char="•"/>
            </a:pPr>
            <a:r>
              <a:rPr lang="en-US" sz="3180" spc="127" dirty="0">
                <a:solidFill>
                  <a:srgbClr val="1C2120"/>
                </a:solidFill>
                <a:latin typeface="Montserrat Classic" panose="020B0604020202020204" charset="0"/>
              </a:rPr>
              <a:t>Economic Efficiency​</a:t>
            </a:r>
          </a:p>
          <a:p>
            <a:pPr marL="686669" lvl="1" indent="-343335">
              <a:lnSpc>
                <a:spcPct val="150000"/>
              </a:lnSpc>
              <a:buFont typeface="Arial"/>
              <a:buChar char="•"/>
            </a:pPr>
            <a:r>
              <a:rPr lang="en-US" sz="3180" spc="127" dirty="0">
                <a:solidFill>
                  <a:srgbClr val="1C2120"/>
                </a:solidFill>
                <a:latin typeface="Montserrat Classic" panose="020B0604020202020204" charset="0"/>
              </a:rPr>
              <a:t>Poor Customer Experience</a:t>
            </a:r>
          </a:p>
          <a:p>
            <a:pPr marL="686669" lvl="1" indent="-343335">
              <a:lnSpc>
                <a:spcPct val="150000"/>
              </a:lnSpc>
              <a:buFont typeface="Arial"/>
              <a:buChar char="•"/>
            </a:pPr>
            <a:r>
              <a:rPr lang="en-US" sz="3180" spc="127" dirty="0">
                <a:solidFill>
                  <a:srgbClr val="1C2120"/>
                </a:solidFill>
                <a:latin typeface="Montserrat Classic" panose="020B0604020202020204" charset="0"/>
              </a:rPr>
              <a:t>Complex Interface</a:t>
            </a:r>
          </a:p>
          <a:p>
            <a:pPr marL="686669" lvl="1" indent="-343335">
              <a:lnSpc>
                <a:spcPct val="150000"/>
              </a:lnSpc>
              <a:buFont typeface="Arial"/>
              <a:buChar char="•"/>
            </a:pPr>
            <a:r>
              <a:rPr lang="en-US" sz="3180" spc="127" dirty="0">
                <a:solidFill>
                  <a:srgbClr val="1C2120"/>
                </a:solidFill>
                <a:latin typeface="Montserrat Classic" panose="020B0604020202020204" charset="0"/>
              </a:rPr>
              <a:t>Lack of Delivery Options</a:t>
            </a:r>
          </a:p>
          <a:p>
            <a:pPr marL="686669" lvl="1" indent="-343335">
              <a:lnSpc>
                <a:spcPct val="150000"/>
              </a:lnSpc>
              <a:buFont typeface="Arial"/>
              <a:buChar char="•"/>
            </a:pPr>
            <a:r>
              <a:rPr lang="en-US" sz="3180" spc="127" dirty="0">
                <a:solidFill>
                  <a:srgbClr val="1C2120"/>
                </a:solidFill>
                <a:latin typeface="Montserrat Classic" panose="020B0604020202020204" charset="0"/>
              </a:rPr>
              <a:t>Limited Accessibility</a:t>
            </a:r>
          </a:p>
          <a:p>
            <a:pPr>
              <a:lnSpc>
                <a:spcPts val="4452"/>
              </a:lnSpc>
            </a:pPr>
            <a:endParaRPr lang="en-US" sz="3180" spc="127" dirty="0">
              <a:solidFill>
                <a:srgbClr val="1C2120"/>
              </a:solidFill>
              <a:latin typeface="Montserrat Light"/>
            </a:endParaRPr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A56AAE44-F48A-4C22-B62F-0798577E276B}"/>
              </a:ext>
            </a:extLst>
          </p:cNvPr>
          <p:cNvSpPr/>
          <p:nvPr/>
        </p:nvSpPr>
        <p:spPr>
          <a:xfrm>
            <a:off x="434549" y="7893339"/>
            <a:ext cx="2043465" cy="2043465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4"/>
                </a:lnTo>
                <a:lnTo>
                  <a:pt x="0" y="3397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4549" y="350196"/>
            <a:ext cx="8351103" cy="9586608"/>
            <a:chOff x="0" y="0"/>
            <a:chExt cx="5863986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63986" cy="6731534"/>
            </a:xfrm>
            <a:custGeom>
              <a:avLst/>
              <a:gdLst/>
              <a:ahLst/>
              <a:cxnLst/>
              <a:rect l="l" t="t" r="r" b="b"/>
              <a:pathLst>
                <a:path w="5863986" h="6731534">
                  <a:moveTo>
                    <a:pt x="0" y="0"/>
                  </a:moveTo>
                  <a:lnTo>
                    <a:pt x="0" y="6731534"/>
                  </a:lnTo>
                  <a:lnTo>
                    <a:pt x="5863986" y="6731534"/>
                  </a:lnTo>
                  <a:lnTo>
                    <a:pt x="5863986" y="0"/>
                  </a:lnTo>
                  <a:lnTo>
                    <a:pt x="0" y="0"/>
                  </a:lnTo>
                  <a:close/>
                  <a:moveTo>
                    <a:pt x="5803026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5803026" y="59690"/>
                  </a:lnTo>
                  <a:lnTo>
                    <a:pt x="5803026" y="6670573"/>
                  </a:lnTo>
                  <a:close/>
                </a:path>
              </a:pathLst>
            </a:custGeom>
            <a:solidFill>
              <a:srgbClr val="1C2120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821662" y="2327543"/>
            <a:ext cx="7124701" cy="95251"/>
          </a:xfrm>
          <a:prstGeom prst="rect">
            <a:avLst/>
          </a:prstGeom>
          <a:solidFill>
            <a:srgbClr val="1C2120"/>
          </a:solidFill>
        </p:spPr>
      </p:sp>
      <p:sp>
        <p:nvSpPr>
          <p:cNvPr id="5" name="Freeform 5"/>
          <p:cNvSpPr/>
          <p:nvPr/>
        </p:nvSpPr>
        <p:spPr>
          <a:xfrm>
            <a:off x="9265461" y="-168636"/>
            <a:ext cx="9251139" cy="10668000"/>
          </a:xfrm>
          <a:custGeom>
            <a:avLst/>
            <a:gdLst/>
            <a:ahLst/>
            <a:cxnLst/>
            <a:rect l="l" t="t" r="r" b="b"/>
            <a:pathLst>
              <a:path w="9251139" h="10668000">
                <a:moveTo>
                  <a:pt x="0" y="0"/>
                </a:moveTo>
                <a:lnTo>
                  <a:pt x="9251139" y="0"/>
                </a:lnTo>
                <a:lnTo>
                  <a:pt x="9251139" y="10667999"/>
                </a:lnTo>
                <a:lnTo>
                  <a:pt x="0" y="106679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378" r="-3637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34549" y="7893339"/>
            <a:ext cx="2043465" cy="2043465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4"/>
                </a:lnTo>
                <a:lnTo>
                  <a:pt x="0" y="3397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45766" y="642677"/>
            <a:ext cx="6814255" cy="143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20"/>
              </a:lnSpc>
            </a:pPr>
            <a:r>
              <a:rPr lang="en-US" sz="10400" spc="311">
                <a:solidFill>
                  <a:srgbClr val="1C2120"/>
                </a:solidFill>
                <a:latin typeface="League Gothic"/>
              </a:rPr>
              <a:t>OBJECTIVES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8105" y="3136497"/>
            <a:ext cx="7963990" cy="4299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8173" lvl="1" indent="-394087">
              <a:lnSpc>
                <a:spcPct val="150000"/>
              </a:lnSpc>
              <a:buFont typeface="Arial"/>
              <a:buChar char="•"/>
            </a:pPr>
            <a:r>
              <a:rPr lang="en-US" sz="3200" spc="146" dirty="0">
                <a:solidFill>
                  <a:srgbClr val="1C2120"/>
                </a:solidFill>
                <a:latin typeface="Montserrat Classic" panose="020B0604020202020204" charset="0"/>
              </a:rPr>
              <a:t>Easiness in Rental Processes​</a:t>
            </a:r>
          </a:p>
          <a:p>
            <a:pPr marL="788173" lvl="1" indent="-394087">
              <a:lnSpc>
                <a:spcPct val="150000"/>
              </a:lnSpc>
              <a:buFont typeface="Arial"/>
              <a:buChar char="•"/>
            </a:pPr>
            <a:r>
              <a:rPr lang="en-US" sz="3200" spc="146" dirty="0">
                <a:solidFill>
                  <a:srgbClr val="1C2120"/>
                </a:solidFill>
                <a:latin typeface="Montserrat Classic" panose="020B0604020202020204" charset="0"/>
              </a:rPr>
              <a:t>Enhanced User Experience​</a:t>
            </a:r>
          </a:p>
          <a:p>
            <a:pPr marL="788173" lvl="1" indent="-394087">
              <a:lnSpc>
                <a:spcPct val="150000"/>
              </a:lnSpc>
              <a:buFont typeface="Arial"/>
              <a:buChar char="•"/>
            </a:pPr>
            <a:r>
              <a:rPr lang="en-US" sz="3200" spc="146" dirty="0">
                <a:solidFill>
                  <a:srgbClr val="1C2120"/>
                </a:solidFill>
                <a:latin typeface="Montserrat Classic" panose="020B0604020202020204" charset="0"/>
              </a:rPr>
              <a:t>Real-time Availability Updates​</a:t>
            </a:r>
          </a:p>
          <a:p>
            <a:pPr marL="788173" lvl="1" indent="-394087">
              <a:lnSpc>
                <a:spcPct val="150000"/>
              </a:lnSpc>
              <a:buFont typeface="Arial"/>
              <a:buChar char="•"/>
            </a:pPr>
            <a:r>
              <a:rPr lang="en-US" sz="3200" spc="146" dirty="0">
                <a:solidFill>
                  <a:srgbClr val="1C2120"/>
                </a:solidFill>
                <a:latin typeface="Montserrat Classic" panose="020B0604020202020204" charset="0"/>
              </a:rPr>
              <a:t>Secure Data Management​</a:t>
            </a:r>
          </a:p>
          <a:p>
            <a:pPr marL="788173" lvl="1" indent="-394087">
              <a:lnSpc>
                <a:spcPct val="150000"/>
              </a:lnSpc>
              <a:buFont typeface="Arial"/>
              <a:buChar char="•"/>
            </a:pPr>
            <a:r>
              <a:rPr lang="en-US" sz="3200" spc="146" dirty="0">
                <a:solidFill>
                  <a:srgbClr val="1C2120"/>
                </a:solidFill>
                <a:latin typeface="Montserrat Classic" panose="020B0604020202020204" charset="0"/>
              </a:rPr>
              <a:t>Cost Efficiency</a:t>
            </a:r>
          </a:p>
          <a:p>
            <a:pPr>
              <a:lnSpc>
                <a:spcPts val="5110"/>
              </a:lnSpc>
            </a:pPr>
            <a:endParaRPr lang="en-US" sz="3650" spc="146" dirty="0">
              <a:solidFill>
                <a:srgbClr val="1C2120"/>
              </a:solidFill>
              <a:latin typeface="Montserrat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4549" y="350196"/>
            <a:ext cx="17225346" cy="9586608"/>
            <a:chOff x="0" y="0"/>
            <a:chExt cx="5863986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63986" cy="6731534"/>
            </a:xfrm>
            <a:custGeom>
              <a:avLst/>
              <a:gdLst/>
              <a:ahLst/>
              <a:cxnLst/>
              <a:rect l="l" t="t" r="r" b="b"/>
              <a:pathLst>
                <a:path w="5863986" h="6731534">
                  <a:moveTo>
                    <a:pt x="0" y="0"/>
                  </a:moveTo>
                  <a:lnTo>
                    <a:pt x="0" y="6731534"/>
                  </a:lnTo>
                  <a:lnTo>
                    <a:pt x="5863986" y="6731534"/>
                  </a:lnTo>
                  <a:lnTo>
                    <a:pt x="5863986" y="0"/>
                  </a:lnTo>
                  <a:lnTo>
                    <a:pt x="0" y="0"/>
                  </a:lnTo>
                  <a:close/>
                  <a:moveTo>
                    <a:pt x="5803026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5803026" y="59690"/>
                  </a:lnTo>
                  <a:lnTo>
                    <a:pt x="5803026" y="6670573"/>
                  </a:lnTo>
                  <a:close/>
                </a:path>
              </a:pathLst>
            </a:custGeom>
            <a:solidFill>
              <a:srgbClr val="1C2120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821662" y="2327543"/>
            <a:ext cx="15637538" cy="45719"/>
          </a:xfrm>
          <a:prstGeom prst="rect">
            <a:avLst/>
          </a:prstGeom>
          <a:solidFill>
            <a:srgbClr val="1C2120"/>
          </a:solidFill>
        </p:spPr>
      </p:sp>
      <p:sp>
        <p:nvSpPr>
          <p:cNvPr id="7" name="TextBox 7"/>
          <p:cNvSpPr txBox="1"/>
          <p:nvPr/>
        </p:nvSpPr>
        <p:spPr>
          <a:xfrm>
            <a:off x="5546923" y="924140"/>
            <a:ext cx="7194153" cy="1401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20"/>
              </a:lnSpc>
            </a:pPr>
            <a:r>
              <a:rPr lang="en-US" sz="10400" spc="311" dirty="0">
                <a:solidFill>
                  <a:srgbClr val="1C2120"/>
                </a:solidFill>
                <a:latin typeface="League Gothic"/>
              </a:rPr>
              <a:t>Our Requirements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8105" y="3136497"/>
            <a:ext cx="7963990" cy="3560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4086" lvl="1">
              <a:lnSpc>
                <a:spcPct val="150000"/>
              </a:lnSpc>
            </a:pPr>
            <a:r>
              <a:rPr lang="en-US" sz="3200" spc="146" dirty="0">
                <a:solidFill>
                  <a:srgbClr val="1C2120"/>
                </a:solidFill>
                <a:latin typeface="Montserrat Classic" panose="020B0604020202020204" charset="0"/>
              </a:rPr>
              <a:t>Functional Requirements</a:t>
            </a:r>
          </a:p>
          <a:p>
            <a:pPr marL="851286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spc="146" dirty="0">
                <a:solidFill>
                  <a:srgbClr val="1C2120"/>
                </a:solidFill>
                <a:latin typeface="Montserrat Classic" panose="020B0604020202020204" charset="0"/>
              </a:rPr>
              <a:t>User Registration and Authentication</a:t>
            </a:r>
          </a:p>
          <a:p>
            <a:pPr marL="851286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spc="146" dirty="0">
                <a:solidFill>
                  <a:srgbClr val="1C2120"/>
                </a:solidFill>
                <a:latin typeface="Montserrat Classic" panose="020B0604020202020204" charset="0"/>
              </a:rPr>
              <a:t>User Management with User Types</a:t>
            </a:r>
          </a:p>
          <a:p>
            <a:pPr marL="851286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spc="146" dirty="0">
                <a:solidFill>
                  <a:srgbClr val="1C2120"/>
                </a:solidFill>
                <a:latin typeface="Montserrat Classic" panose="020B0604020202020204" charset="0"/>
              </a:rPr>
              <a:t>Car Inventory Management</a:t>
            </a:r>
          </a:p>
          <a:p>
            <a:pPr marL="851286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spc="146" dirty="0">
                <a:solidFill>
                  <a:srgbClr val="1C2120"/>
                </a:solidFill>
                <a:latin typeface="Montserrat Classic" panose="020B0604020202020204" charset="0"/>
              </a:rPr>
              <a:t>Rental Management</a:t>
            </a:r>
          </a:p>
          <a:p>
            <a:pPr>
              <a:lnSpc>
                <a:spcPts val="5110"/>
              </a:lnSpc>
            </a:pPr>
            <a:endParaRPr lang="en-US" sz="3650" spc="146" dirty="0">
              <a:solidFill>
                <a:srgbClr val="1C2120"/>
              </a:solidFill>
              <a:latin typeface="Montserrat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C889F5-9589-43DB-86F1-47055BE2AC5E}"/>
              </a:ext>
            </a:extLst>
          </p:cNvPr>
          <p:cNvSpPr txBox="1"/>
          <p:nvPr/>
        </p:nvSpPr>
        <p:spPr>
          <a:xfrm>
            <a:off x="9047222" y="3136496"/>
            <a:ext cx="7963990" cy="2321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4086" lvl="1">
              <a:lnSpc>
                <a:spcPct val="150000"/>
              </a:lnSpc>
            </a:pPr>
            <a:r>
              <a:rPr lang="en-US" sz="3200" spc="146" dirty="0">
                <a:solidFill>
                  <a:srgbClr val="1C2120"/>
                </a:solidFill>
                <a:latin typeface="Montserrat Classic" panose="020B0604020202020204" charset="0"/>
              </a:rPr>
              <a:t>Non- Functional Requirements</a:t>
            </a:r>
          </a:p>
          <a:p>
            <a:pPr marL="851286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spc="146" dirty="0">
                <a:solidFill>
                  <a:srgbClr val="1C2120"/>
                </a:solidFill>
                <a:latin typeface="Montserrat Classic" panose="020B0604020202020204" charset="0"/>
              </a:rPr>
              <a:t>Performance</a:t>
            </a:r>
          </a:p>
          <a:p>
            <a:pPr marL="851286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spc="146" dirty="0">
                <a:solidFill>
                  <a:srgbClr val="1C2120"/>
                </a:solidFill>
                <a:latin typeface="Montserrat Classic" panose="020B0604020202020204" charset="0"/>
              </a:rPr>
              <a:t>Reliability</a:t>
            </a:r>
          </a:p>
          <a:p>
            <a:pPr marL="851286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spc="146" dirty="0">
                <a:solidFill>
                  <a:srgbClr val="1C2120"/>
                </a:solidFill>
                <a:latin typeface="Montserrat Classic" panose="020B0604020202020204" charset="0"/>
              </a:rPr>
              <a:t>Security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CF57A9-4AD6-4843-ADCC-CBAD7BD8A209}"/>
              </a:ext>
            </a:extLst>
          </p:cNvPr>
          <p:cNvSpPr txBox="1"/>
          <p:nvPr/>
        </p:nvSpPr>
        <p:spPr>
          <a:xfrm>
            <a:off x="5410200" y="6041018"/>
            <a:ext cx="7963990" cy="2321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4086" lvl="1">
              <a:lnSpc>
                <a:spcPct val="150000"/>
              </a:lnSpc>
            </a:pPr>
            <a:r>
              <a:rPr lang="en-US" sz="3200" spc="146" dirty="0">
                <a:solidFill>
                  <a:srgbClr val="1C2120"/>
                </a:solidFill>
                <a:latin typeface="Montserrat Classic" panose="020B0604020202020204" charset="0"/>
              </a:rPr>
              <a:t>Technologies Requirements</a:t>
            </a:r>
          </a:p>
          <a:p>
            <a:pPr marL="851286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spc="146" dirty="0">
                <a:solidFill>
                  <a:srgbClr val="1C2120"/>
                </a:solidFill>
                <a:latin typeface="Montserrat Classic" panose="020B0604020202020204" charset="0"/>
              </a:rPr>
              <a:t>Vb.net Programming Language</a:t>
            </a:r>
          </a:p>
          <a:p>
            <a:pPr marL="851286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spc="146" dirty="0">
                <a:solidFill>
                  <a:srgbClr val="1C2120"/>
                </a:solidFill>
                <a:latin typeface="Montserrat Classic" panose="020B0604020202020204" charset="0"/>
              </a:rPr>
              <a:t>Visual Studio 2022</a:t>
            </a:r>
          </a:p>
          <a:p>
            <a:pPr marL="851286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spc="146" dirty="0">
                <a:solidFill>
                  <a:srgbClr val="1C2120"/>
                </a:solidFill>
                <a:latin typeface="Montserrat Classic" panose="020B0604020202020204" charset="0"/>
              </a:rPr>
              <a:t>Microsoft SQL </a:t>
            </a:r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B8E9738-1309-416F-BEF6-994668690525}"/>
              </a:ext>
            </a:extLst>
          </p:cNvPr>
          <p:cNvSpPr/>
          <p:nvPr/>
        </p:nvSpPr>
        <p:spPr>
          <a:xfrm>
            <a:off x="15621000" y="7378655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733061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8349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1C2120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10134599" y="2856441"/>
            <a:ext cx="7124701" cy="95251"/>
          </a:xfrm>
          <a:prstGeom prst="rect">
            <a:avLst/>
          </a:prstGeom>
          <a:solidFill>
            <a:srgbClr val="1C2120"/>
          </a:solidFill>
        </p:spPr>
      </p:sp>
      <p:sp>
        <p:nvSpPr>
          <p:cNvPr id="5" name="Freeform 5"/>
          <p:cNvSpPr/>
          <p:nvPr/>
        </p:nvSpPr>
        <p:spPr>
          <a:xfrm>
            <a:off x="762000" y="762000"/>
            <a:ext cx="8556885" cy="8763000"/>
          </a:xfrm>
          <a:custGeom>
            <a:avLst/>
            <a:gdLst/>
            <a:ahLst/>
            <a:cxnLst/>
            <a:rect l="l" t="t" r="r" b="b"/>
            <a:pathLst>
              <a:path w="8556885" h="8763000">
                <a:moveTo>
                  <a:pt x="0" y="0"/>
                </a:moveTo>
                <a:lnTo>
                  <a:pt x="8556885" y="0"/>
                </a:lnTo>
                <a:lnTo>
                  <a:pt x="8556885" y="8763000"/>
                </a:lnTo>
                <a:lnTo>
                  <a:pt x="0" y="8763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81" r="-528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58704" y="1171575"/>
            <a:ext cx="6814255" cy="143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20"/>
              </a:lnSpc>
            </a:pPr>
            <a:r>
              <a:rPr lang="en-US" sz="10400" spc="311">
                <a:solidFill>
                  <a:srgbClr val="1C2120"/>
                </a:solidFill>
                <a:latin typeface="League Gothic"/>
              </a:rPr>
              <a:t>DEVELOPMENT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456508" y="3509386"/>
            <a:ext cx="4473143" cy="41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9"/>
              </a:lnSpc>
            </a:pPr>
            <a:r>
              <a:rPr lang="en-US" sz="2606" spc="104" dirty="0">
                <a:solidFill>
                  <a:srgbClr val="1C2120"/>
                </a:solidFill>
                <a:latin typeface="Montserrat Classic" panose="020B0604020202020204" charset="0"/>
              </a:rPr>
              <a:t>For Presentation slides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462266" y="3502362"/>
            <a:ext cx="4916075" cy="2873038"/>
            <a:chOff x="0" y="-19050"/>
            <a:chExt cx="6554767" cy="383071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9050"/>
              <a:ext cx="6450850" cy="589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6"/>
                </a:lnSpc>
              </a:pPr>
              <a:r>
                <a:rPr lang="en-US" sz="3070" spc="153" dirty="0">
                  <a:solidFill>
                    <a:srgbClr val="1C2120"/>
                  </a:solidFill>
                  <a:latin typeface="Montserrat Classic" panose="020B0604020202020204" charset="0"/>
                </a:rPr>
                <a:t>MS</a:t>
              </a:r>
              <a:r>
                <a:rPr lang="en-US" sz="3070" spc="153" dirty="0">
                  <a:solidFill>
                    <a:srgbClr val="1C2120"/>
                  </a:solidFill>
                  <a:latin typeface="Montserrat Classic Bold"/>
                </a:rPr>
                <a:t> </a:t>
              </a:r>
              <a:r>
                <a:rPr lang="en-US" sz="3070" spc="153" dirty="0">
                  <a:solidFill>
                    <a:srgbClr val="1C2120"/>
                  </a:solidFill>
                  <a:latin typeface="Montserrat Classic" panose="020B0604020202020204" charset="0"/>
                </a:rPr>
                <a:t>POWERPOINT</a:t>
              </a:r>
              <a:r>
                <a:rPr lang="en-US" sz="3070" spc="153" dirty="0">
                  <a:solidFill>
                    <a:srgbClr val="1C2120"/>
                  </a:solidFill>
                  <a:latin typeface="Montserrat Classic Bold"/>
                </a:rPr>
                <a:t>: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45623"/>
              <a:ext cx="6450850" cy="589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6"/>
                </a:lnSpc>
              </a:pPr>
              <a:r>
                <a:rPr lang="en-US" sz="3070" spc="153" dirty="0">
                  <a:solidFill>
                    <a:srgbClr val="1C2120"/>
                  </a:solidFill>
                  <a:latin typeface="Montserrat Classic" panose="020B0604020202020204" charset="0"/>
                </a:rPr>
                <a:t>ADOBE PHOTOSHOP: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3785" y="1306606"/>
              <a:ext cx="6450850" cy="589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6"/>
                </a:lnSpc>
              </a:pPr>
              <a:r>
                <a:rPr lang="en-US" sz="3070" spc="153" dirty="0">
                  <a:solidFill>
                    <a:srgbClr val="1C2120"/>
                  </a:solidFill>
                  <a:latin typeface="Montserrat Classic" panose="020B0604020202020204" charset="0"/>
                </a:rPr>
                <a:t>DISCORD: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3785" y="1901252"/>
              <a:ext cx="6450850" cy="589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6"/>
                </a:lnSpc>
              </a:pPr>
              <a:r>
                <a:rPr lang="en-US" sz="3070" spc="153" dirty="0">
                  <a:solidFill>
                    <a:srgbClr val="1C2120"/>
                  </a:solidFill>
                  <a:latin typeface="Montserrat Classic" panose="020B0604020202020204" charset="0"/>
                </a:rPr>
                <a:t>DRAW.IO: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3917" y="2562234"/>
              <a:ext cx="6450850" cy="589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6"/>
                </a:lnSpc>
              </a:pPr>
              <a:r>
                <a:rPr lang="en-US" sz="3070" spc="153" dirty="0">
                  <a:solidFill>
                    <a:srgbClr val="1C2120"/>
                  </a:solidFill>
                  <a:latin typeface="Montserrat Classic" panose="020B0604020202020204" charset="0"/>
                </a:rPr>
                <a:t>MS WORD: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3917" y="3223216"/>
              <a:ext cx="6450850" cy="5884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6"/>
                </a:lnSpc>
              </a:pPr>
              <a:r>
                <a:rPr lang="en-US" sz="3050" spc="153" dirty="0">
                  <a:solidFill>
                    <a:srgbClr val="1C2120"/>
                  </a:solidFill>
                  <a:latin typeface="Montserrat Classic" panose="020B0604020202020204" charset="0"/>
                </a:rPr>
                <a:t>VISUAL STUDIO 2022: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4103957" y="4000381"/>
            <a:ext cx="5720021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9"/>
              </a:lnSpc>
            </a:pPr>
            <a:r>
              <a:rPr lang="en-US" sz="2578" spc="103" dirty="0">
                <a:solidFill>
                  <a:srgbClr val="1C2120"/>
                </a:solidFill>
                <a:latin typeface="Montserrat Classic" panose="020B0604020202020204" charset="0"/>
              </a:rPr>
              <a:t>For graphical logos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920303" y="4499066"/>
            <a:ext cx="5720021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9"/>
              </a:lnSpc>
            </a:pPr>
            <a:r>
              <a:rPr lang="en-US" sz="2578" spc="103" dirty="0">
                <a:solidFill>
                  <a:srgbClr val="1C2120"/>
                </a:solidFill>
                <a:latin typeface="Montserrat Classic" panose="020B0604020202020204" charset="0"/>
              </a:rPr>
              <a:t>For meetings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920303" y="4963166"/>
            <a:ext cx="5720021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9"/>
              </a:lnSpc>
            </a:pPr>
            <a:r>
              <a:rPr lang="en-US" sz="2578" spc="103" dirty="0">
                <a:solidFill>
                  <a:srgbClr val="1C2120"/>
                </a:solidFill>
                <a:latin typeface="Montserrat Classic" panose="020B0604020202020204" charset="0"/>
              </a:rPr>
              <a:t>For Diagrams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920303" y="5461275"/>
            <a:ext cx="5720021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9"/>
              </a:lnSpc>
            </a:pPr>
            <a:r>
              <a:rPr lang="en-US" sz="2578" spc="103" dirty="0">
                <a:solidFill>
                  <a:srgbClr val="1C2120"/>
                </a:solidFill>
                <a:latin typeface="Montserrat Classic" panose="020B0604020202020204" charset="0"/>
              </a:rPr>
              <a:t>For Gantt Chart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270098" y="5925375"/>
            <a:ext cx="5720021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9"/>
              </a:lnSpc>
            </a:pPr>
            <a:r>
              <a:rPr lang="en-US" sz="2578" spc="103" dirty="0">
                <a:solidFill>
                  <a:srgbClr val="1C2120"/>
                </a:solidFill>
                <a:latin typeface="Montserrat Classic" panose="020B0604020202020204" charset="0"/>
              </a:rPr>
              <a:t>For coding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0FCEF5-C2CC-6BB2-99E1-E8C3254E507A}"/>
              </a:ext>
            </a:extLst>
          </p:cNvPr>
          <p:cNvSpPr txBox="1"/>
          <p:nvPr/>
        </p:nvSpPr>
        <p:spPr>
          <a:xfrm>
            <a:off x="10826079" y="6384086"/>
            <a:ext cx="3028950" cy="4847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50" dirty="0">
                <a:solidFill>
                  <a:srgbClr val="1C2120"/>
                </a:solidFill>
                <a:latin typeface="Montserrat Classic" panose="020B0604020202020204" charset="0"/>
              </a:rPr>
              <a:t>For DATABASE</a:t>
            </a:r>
            <a:endParaRPr lang="en-US" sz="2550" dirty="0">
              <a:latin typeface="Montserrat Classic" panose="020B0604020202020204" charset="0"/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543290-27CA-0B0D-AF2C-13A1B4D44F65}"/>
              </a:ext>
            </a:extLst>
          </p:cNvPr>
          <p:cNvSpPr txBox="1"/>
          <p:nvPr/>
        </p:nvSpPr>
        <p:spPr>
          <a:xfrm>
            <a:off x="9517605" y="6393009"/>
            <a:ext cx="5600700" cy="5616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50" dirty="0">
                <a:solidFill>
                  <a:srgbClr val="1C2120"/>
                </a:solidFill>
                <a:latin typeface="Montserrat Classic" panose="020B0604020202020204" charset="0"/>
              </a:rPr>
              <a:t>MSQL: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92568917-351D-4566-A4B2-3F8775D26CF3}"/>
              </a:ext>
            </a:extLst>
          </p:cNvPr>
          <p:cNvSpPr/>
          <p:nvPr/>
        </p:nvSpPr>
        <p:spPr>
          <a:xfrm>
            <a:off x="15797671" y="7733132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8349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1C2120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10134599" y="2856441"/>
            <a:ext cx="7124701" cy="95251"/>
          </a:xfrm>
          <a:prstGeom prst="rect">
            <a:avLst/>
          </a:prstGeom>
          <a:solidFill>
            <a:srgbClr val="1C2120"/>
          </a:solidFill>
        </p:spPr>
      </p:sp>
      <p:sp>
        <p:nvSpPr>
          <p:cNvPr id="5" name="Freeform 5"/>
          <p:cNvSpPr/>
          <p:nvPr/>
        </p:nvSpPr>
        <p:spPr>
          <a:xfrm>
            <a:off x="687582" y="1986733"/>
            <a:ext cx="8456418" cy="5952865"/>
          </a:xfrm>
          <a:custGeom>
            <a:avLst/>
            <a:gdLst/>
            <a:ahLst/>
            <a:cxnLst/>
            <a:rect l="l" t="t" r="r" b="b"/>
            <a:pathLst>
              <a:path w="8456418" h="5952865">
                <a:moveTo>
                  <a:pt x="0" y="0"/>
                </a:moveTo>
                <a:lnTo>
                  <a:pt x="8456418" y="0"/>
                </a:lnTo>
                <a:lnTo>
                  <a:pt x="8456418" y="5952865"/>
                </a:lnTo>
                <a:lnTo>
                  <a:pt x="0" y="59528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9874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58704" y="1171575"/>
            <a:ext cx="6814255" cy="143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20"/>
              </a:lnSpc>
            </a:pPr>
            <a:r>
              <a:rPr lang="en-US" sz="10400" spc="311">
                <a:solidFill>
                  <a:srgbClr val="1C2120"/>
                </a:solidFill>
                <a:latin typeface="League Gothic"/>
              </a:rPr>
              <a:t>METHODOLOGY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58704" y="3151717"/>
            <a:ext cx="6623425" cy="2257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2814" lvl="1" indent="-281407">
              <a:lnSpc>
                <a:spcPts val="3649"/>
              </a:lnSpc>
              <a:buFont typeface="Arial"/>
              <a:buChar char="•"/>
            </a:pPr>
            <a:r>
              <a:rPr lang="en-US" sz="2606" spc="104" dirty="0">
                <a:solidFill>
                  <a:srgbClr val="1C2120"/>
                </a:solidFill>
                <a:latin typeface="Montserrat Classic" panose="020B0604020202020204" charset="0"/>
              </a:rPr>
              <a:t>Agile methodologies emphasize iterative development, collaboration, and flexibility in response to changing requirements.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58704" y="5733454"/>
            <a:ext cx="6623425" cy="2257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2814" lvl="1" indent="-281407">
              <a:lnSpc>
                <a:spcPts val="3649"/>
              </a:lnSpc>
              <a:buFont typeface="Arial"/>
              <a:buChar char="•"/>
            </a:pPr>
            <a:r>
              <a:rPr lang="en-US" sz="2606" spc="104" dirty="0">
                <a:solidFill>
                  <a:srgbClr val="1C2120"/>
                </a:solidFill>
                <a:latin typeface="Montserrat Classic" panose="020B0604020202020204" charset="0"/>
              </a:rPr>
              <a:t>Allows for frequent feedback loops, early delivery of working software, and close collaboration between the coder and documentation team.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260CE7EE-8C77-4812-A6E4-47F62CC91199}"/>
              </a:ext>
            </a:extLst>
          </p:cNvPr>
          <p:cNvSpPr/>
          <p:nvPr/>
        </p:nvSpPr>
        <p:spPr>
          <a:xfrm>
            <a:off x="15758897" y="7588028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8349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1C2120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10134599" y="2856441"/>
            <a:ext cx="7124701" cy="95251"/>
          </a:xfrm>
          <a:prstGeom prst="rect">
            <a:avLst/>
          </a:prstGeom>
          <a:solidFill>
            <a:srgbClr val="1C2120"/>
          </a:solidFill>
        </p:spPr>
      </p:sp>
      <p:sp>
        <p:nvSpPr>
          <p:cNvPr id="5" name="Freeform 5"/>
          <p:cNvSpPr/>
          <p:nvPr/>
        </p:nvSpPr>
        <p:spPr>
          <a:xfrm>
            <a:off x="687582" y="1986733"/>
            <a:ext cx="8456418" cy="5952865"/>
          </a:xfrm>
          <a:custGeom>
            <a:avLst/>
            <a:gdLst/>
            <a:ahLst/>
            <a:cxnLst/>
            <a:rect l="l" t="t" r="r" b="b"/>
            <a:pathLst>
              <a:path w="8456418" h="5952865">
                <a:moveTo>
                  <a:pt x="0" y="0"/>
                </a:moveTo>
                <a:lnTo>
                  <a:pt x="8456418" y="0"/>
                </a:lnTo>
                <a:lnTo>
                  <a:pt x="8456418" y="5952865"/>
                </a:lnTo>
                <a:lnTo>
                  <a:pt x="0" y="59528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987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58704" y="1171575"/>
            <a:ext cx="6814255" cy="143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20"/>
              </a:lnSpc>
            </a:pPr>
            <a:r>
              <a:rPr lang="en-US" sz="10400" spc="311">
                <a:solidFill>
                  <a:srgbClr val="1C2120"/>
                </a:solidFill>
                <a:latin typeface="League Gothic"/>
              </a:rPr>
              <a:t>METHODOLOGY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58704" y="3151717"/>
            <a:ext cx="6623425" cy="318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2814" lvl="1" indent="-281407">
              <a:lnSpc>
                <a:spcPts val="3649"/>
              </a:lnSpc>
              <a:buFont typeface="Arial"/>
              <a:buChar char="•"/>
            </a:pPr>
            <a:r>
              <a:rPr lang="en-US" sz="2606" spc="104" dirty="0">
                <a:solidFill>
                  <a:srgbClr val="1C2120"/>
                </a:solidFill>
                <a:latin typeface="Montserrat Classic" panose="020B0604020202020204" charset="0"/>
              </a:rPr>
              <a:t>The coder can work in short development sprints (e.g., 1-2 weeks) to deliver specific features while the documentation team prepares and updates documentation based on evolving software features.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58704" y="6964960"/>
            <a:ext cx="6623425" cy="179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2814" lvl="1" indent="-281407" algn="just">
              <a:lnSpc>
                <a:spcPts val="3649"/>
              </a:lnSpc>
              <a:buFont typeface="Arial"/>
              <a:buChar char="•"/>
            </a:pPr>
            <a:r>
              <a:rPr lang="en-US" sz="2606" spc="104" dirty="0">
                <a:solidFill>
                  <a:srgbClr val="1C2120"/>
                </a:solidFill>
                <a:latin typeface="Montserrat Classic" panose="020B0604020202020204" charset="0"/>
              </a:rPr>
              <a:t>Use project management tools like Jira or Trello for sprint planning, task tracking, and collaboration.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4639AE3C-8BFA-4F4A-8DFC-D41F755420A7}"/>
              </a:ext>
            </a:extLst>
          </p:cNvPr>
          <p:cNvSpPr/>
          <p:nvPr/>
        </p:nvSpPr>
        <p:spPr>
          <a:xfrm>
            <a:off x="15971123" y="8013589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291539"/>
            <a:ext cx="16230600" cy="995474"/>
            <a:chOff x="0" y="0"/>
            <a:chExt cx="21640800" cy="1327299"/>
          </a:xfrm>
        </p:grpSpPr>
        <p:sp>
          <p:nvSpPr>
            <p:cNvPr id="5" name="TextBox 5"/>
            <p:cNvSpPr txBox="1"/>
            <p:nvPr/>
          </p:nvSpPr>
          <p:spPr>
            <a:xfrm>
              <a:off x="9761123" y="654411"/>
              <a:ext cx="1187967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21640800" cy="121024"/>
            </a:xfrm>
            <a:prstGeom prst="rect">
              <a:avLst/>
            </a:prstGeom>
            <a:solidFill>
              <a:srgbClr val="F2EFEB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885825" y="586110"/>
            <a:ext cx="11081458" cy="52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FLOWCHART I: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11E362-37C7-4580-9D8D-69343F576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592" y="1449805"/>
            <a:ext cx="7581900" cy="6742125"/>
          </a:xfrm>
          <a:prstGeom prst="rect">
            <a:avLst/>
          </a:prstGeom>
        </p:spPr>
      </p:pic>
      <p:sp>
        <p:nvSpPr>
          <p:cNvPr id="14" name="Freeform 7">
            <a:extLst>
              <a:ext uri="{FF2B5EF4-FFF2-40B4-BE49-F238E27FC236}">
                <a16:creationId xmlns:a16="http://schemas.microsoft.com/office/drawing/2014/main" id="{473406F7-D86B-4B6E-B9C5-34D7316130F2}"/>
              </a:ext>
            </a:extLst>
          </p:cNvPr>
          <p:cNvSpPr/>
          <p:nvPr/>
        </p:nvSpPr>
        <p:spPr>
          <a:xfrm>
            <a:off x="15758897" y="7378655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366</Words>
  <Application>Microsoft Office PowerPoint</Application>
  <PresentationFormat>Custom</PresentationFormat>
  <Paragraphs>80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Montserrat Light</vt:lpstr>
      <vt:lpstr>Montserrat Classic Bold</vt:lpstr>
      <vt:lpstr>Calibri</vt:lpstr>
      <vt:lpstr>League Gothic</vt:lpstr>
      <vt:lpstr>Montserrat Classic</vt:lpstr>
      <vt:lpstr>Montserrat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Cream and Black Vinyl Renaissance Presentation</dc:title>
  <dc:creator>R.A.MON</dc:creator>
  <cp:lastModifiedBy>R.A.MON !</cp:lastModifiedBy>
  <cp:revision>53</cp:revision>
  <dcterms:created xsi:type="dcterms:W3CDTF">2006-08-16T00:00:00Z</dcterms:created>
  <dcterms:modified xsi:type="dcterms:W3CDTF">2024-06-29T17:21:18Z</dcterms:modified>
  <dc:identifier>DAGEFzHS8Fw</dc:identifier>
</cp:coreProperties>
</file>